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ntserrat"/>
      <p:regular r:id="rId41"/>
      <p:bold r:id="rId42"/>
      <p:italic r:id="rId43"/>
      <p:boldItalic r:id="rId44"/>
    </p:embeddedFont>
    <p:embeddedFont>
      <p:font typeface="Lato"/>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6c03c46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6c03c46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6c03c46d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6c03c46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6c03c46d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6c03c46d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6c03c46d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6c03c46d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6c03c46d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6c03c46d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6c03c46d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6c03c46d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6c03c46d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6c03c46d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6c03c46d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6c03c46d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6c03c46d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6c03c46d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6c03c46d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6c03c46d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e5ec00b7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e5ec00b7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6c03c46d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6c03c46d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6c03c46d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6c03c46d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6c03c46d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6c03c46d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6c03c46d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6c03c46d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6c03c46d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6c03c46d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6c03c46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6c03c46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51f72871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51f72871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51f72871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51f72871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51f72871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51f72871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51f72871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51f72871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51f72871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51f72871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e5ec00b7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e5ec00b7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e5ec00b7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e5ec00b7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e5ec00b7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e5ec00b7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e5ec00b7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e5ec00b7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e5ec00b7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e5ec00b7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e5ec00b7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e5ec00b7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51f7287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51f7287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51f72871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51f72871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51f72871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51f72871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e5ec00b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e5ec00b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e5ec00b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e5ec00b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6c03c46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6c03c46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1.png"/><Relationship Id="rId10" Type="http://schemas.openxmlformats.org/officeDocument/2006/relationships/image" Target="../media/image15.png"/><Relationship Id="rId9"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0" y="0"/>
            <a:ext cx="9043725"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196475" y="2284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Open Sans"/>
                <a:ea typeface="Open Sans"/>
                <a:cs typeface="Open Sans"/>
                <a:sym typeface="Open Sans"/>
              </a:rPr>
              <a:t>General </a:t>
            </a:r>
            <a:r>
              <a:rPr b="1" lang="en" sz="4800">
                <a:solidFill>
                  <a:srgbClr val="FF0000"/>
                </a:solidFill>
                <a:latin typeface="Open Sans"/>
                <a:ea typeface="Open Sans"/>
                <a:cs typeface="Open Sans"/>
                <a:sym typeface="Open Sans"/>
              </a:rPr>
              <a:t>Types of Firewall</a:t>
            </a:r>
            <a:endParaRPr b="1" sz="4800">
              <a:solidFill>
                <a:srgbClr val="FF0000"/>
              </a:solidFill>
              <a:latin typeface="Open Sans"/>
              <a:ea typeface="Open Sans"/>
              <a:cs typeface="Open Sans"/>
              <a:sym typeface="Open Sans"/>
            </a:endParaRPr>
          </a:p>
        </p:txBody>
      </p:sp>
      <p:sp>
        <p:nvSpPr>
          <p:cNvPr id="185" name="Google Shape;185;p22"/>
          <p:cNvSpPr txBox="1"/>
          <p:nvPr>
            <p:ph idx="1" type="body"/>
          </p:nvPr>
        </p:nvSpPr>
        <p:spPr>
          <a:xfrm>
            <a:off x="893375" y="2155375"/>
            <a:ext cx="7038900" cy="2911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Font typeface="Open Sans"/>
              <a:buChar char="●"/>
            </a:pPr>
            <a:r>
              <a:rPr b="1" lang="en" sz="2400">
                <a:latin typeface="Open Sans"/>
                <a:ea typeface="Open Sans"/>
                <a:cs typeface="Open Sans"/>
                <a:sym typeface="Open Sans"/>
              </a:rPr>
              <a:t>Hardware Firewall</a:t>
            </a:r>
            <a:endParaRPr b="1" sz="2400">
              <a:latin typeface="Open Sans"/>
              <a:ea typeface="Open Sans"/>
              <a:cs typeface="Open Sans"/>
              <a:sym typeface="Open Sans"/>
            </a:endParaRPr>
          </a:p>
          <a:p>
            <a:pPr indent="0" lvl="0" marL="457200" rtl="0" algn="l">
              <a:spcBef>
                <a:spcPts val="1200"/>
              </a:spcBef>
              <a:spcAft>
                <a:spcPts val="0"/>
              </a:spcAft>
              <a:buNone/>
            </a:pPr>
            <a:r>
              <a:t/>
            </a:r>
            <a:endParaRPr b="1" sz="2400">
              <a:latin typeface="Open Sans"/>
              <a:ea typeface="Open Sans"/>
              <a:cs typeface="Open Sans"/>
              <a:sym typeface="Open Sans"/>
            </a:endParaRPr>
          </a:p>
          <a:p>
            <a:pPr indent="-381000" lvl="0" marL="457200" rtl="0" algn="l">
              <a:spcBef>
                <a:spcPts val="1200"/>
              </a:spcBef>
              <a:spcAft>
                <a:spcPts val="0"/>
              </a:spcAft>
              <a:buSzPts val="2400"/>
              <a:buFont typeface="Open Sans"/>
              <a:buChar char="●"/>
            </a:pPr>
            <a:r>
              <a:rPr b="1" lang="en" sz="2400">
                <a:latin typeface="Open Sans"/>
                <a:ea typeface="Open Sans"/>
                <a:cs typeface="Open Sans"/>
                <a:sym typeface="Open Sans"/>
              </a:rPr>
              <a:t>Software Firewall</a:t>
            </a:r>
            <a:endParaRPr b="1" sz="2400">
              <a:latin typeface="Open Sans"/>
              <a:ea typeface="Open Sans"/>
              <a:cs typeface="Open Sans"/>
              <a:sym typeface="Open Sans"/>
            </a:endParaRPr>
          </a:p>
        </p:txBody>
      </p:sp>
      <p:pic>
        <p:nvPicPr>
          <p:cNvPr id="186" name="Google Shape;186;p22"/>
          <p:cNvPicPr preferRelativeResize="0"/>
          <p:nvPr/>
        </p:nvPicPr>
        <p:blipFill>
          <a:blip r:embed="rId3">
            <a:alphaModFix/>
          </a:blip>
          <a:stretch>
            <a:fillRect/>
          </a:stretch>
        </p:blipFill>
        <p:spPr>
          <a:xfrm>
            <a:off x="6218100" y="1411650"/>
            <a:ext cx="2580925" cy="1561425"/>
          </a:xfrm>
          <a:prstGeom prst="rect">
            <a:avLst/>
          </a:prstGeom>
          <a:noFill/>
          <a:ln>
            <a:noFill/>
          </a:ln>
        </p:spPr>
      </p:pic>
      <p:pic>
        <p:nvPicPr>
          <p:cNvPr id="187" name="Google Shape;187;p22"/>
          <p:cNvPicPr preferRelativeResize="0"/>
          <p:nvPr/>
        </p:nvPicPr>
        <p:blipFill>
          <a:blip r:embed="rId4">
            <a:alphaModFix/>
          </a:blip>
          <a:stretch>
            <a:fillRect/>
          </a:stretch>
        </p:blipFill>
        <p:spPr>
          <a:xfrm>
            <a:off x="5253725" y="3361625"/>
            <a:ext cx="2172350" cy="164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60750" y="357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Open Sans"/>
                <a:ea typeface="Open Sans"/>
                <a:cs typeface="Open Sans"/>
                <a:sym typeface="Open Sans"/>
              </a:rPr>
              <a:t>Hardware Firewall</a:t>
            </a:r>
            <a:endParaRPr b="1" sz="4800">
              <a:solidFill>
                <a:srgbClr val="FF0000"/>
              </a:solidFill>
              <a:latin typeface="Open Sans"/>
              <a:ea typeface="Open Sans"/>
              <a:cs typeface="Open Sans"/>
              <a:sym typeface="Open Sans"/>
            </a:endParaRPr>
          </a:p>
        </p:txBody>
      </p:sp>
      <p:sp>
        <p:nvSpPr>
          <p:cNvPr id="193" name="Google Shape;193;p23"/>
          <p:cNvSpPr txBox="1"/>
          <p:nvPr>
            <p:ph idx="1" type="body"/>
          </p:nvPr>
        </p:nvSpPr>
        <p:spPr>
          <a:xfrm>
            <a:off x="709675" y="1609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latin typeface="Open Sans"/>
                <a:ea typeface="Open Sans"/>
                <a:cs typeface="Open Sans"/>
                <a:sym typeface="Open Sans"/>
              </a:rPr>
              <a:t>It is physical piece of equipment planed to perform firewall duties. A hardware firewall can be a computer or a dedicated piece of equipment which serve as a firewall. Hardware firewall are incorporated into the router that is situated between the computer and the internet gateway.</a:t>
            </a:r>
            <a:endParaRPr sz="24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1297500" y="4029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800">
                <a:solidFill>
                  <a:srgbClr val="FF0000"/>
                </a:solidFill>
                <a:latin typeface="Open Sans"/>
                <a:ea typeface="Open Sans"/>
                <a:cs typeface="Open Sans"/>
                <a:sym typeface="Open Sans"/>
              </a:rPr>
              <a:t>Software </a:t>
            </a:r>
            <a:r>
              <a:rPr b="1" lang="en" sz="4800">
                <a:solidFill>
                  <a:srgbClr val="FF0000"/>
                </a:solidFill>
                <a:latin typeface="Open Sans"/>
                <a:ea typeface="Open Sans"/>
                <a:cs typeface="Open Sans"/>
                <a:sym typeface="Open Sans"/>
              </a:rPr>
              <a:t>Firewall</a:t>
            </a:r>
            <a:endParaRPr>
              <a:latin typeface="Open Sans"/>
              <a:ea typeface="Open Sans"/>
              <a:cs typeface="Open Sans"/>
              <a:sym typeface="Open Sans"/>
            </a:endParaRPr>
          </a:p>
        </p:txBody>
      </p:sp>
      <p:sp>
        <p:nvSpPr>
          <p:cNvPr id="204" name="Google Shape;204;p25"/>
          <p:cNvSpPr txBox="1"/>
          <p:nvPr>
            <p:ph idx="1" type="body"/>
          </p:nvPr>
        </p:nvSpPr>
        <p:spPr>
          <a:xfrm>
            <a:off x="1196475" y="1408875"/>
            <a:ext cx="7519800" cy="3440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latin typeface="Open Sans"/>
                <a:ea typeface="Open Sans"/>
                <a:cs typeface="Open Sans"/>
                <a:sym typeface="Open Sans"/>
              </a:rPr>
              <a:t>Software firewall is a special type of computer software runs on a computer/server. It’s main purpose is to protect your computer/server from outside attempts to control or gain access and depending on your choice of software firewall. Software firewall can also be configured for checking any suspicious outgoing requests.</a:t>
            </a:r>
            <a:endParaRPr sz="24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6"/>
          <p:cNvPicPr preferRelativeResize="0"/>
          <p:nvPr/>
        </p:nvPicPr>
        <p:blipFill>
          <a:blip r:embed="rId3">
            <a:alphaModFix/>
          </a:blip>
          <a:stretch>
            <a:fillRect/>
          </a:stretch>
        </p:blipFill>
        <p:spPr>
          <a:xfrm>
            <a:off x="0" y="0"/>
            <a:ext cx="2259476" cy="2360501"/>
          </a:xfrm>
          <a:prstGeom prst="rect">
            <a:avLst/>
          </a:prstGeom>
          <a:noFill/>
          <a:ln>
            <a:noFill/>
          </a:ln>
        </p:spPr>
      </p:pic>
      <p:pic>
        <p:nvPicPr>
          <p:cNvPr id="210" name="Google Shape;210;p26"/>
          <p:cNvPicPr preferRelativeResize="0"/>
          <p:nvPr/>
        </p:nvPicPr>
        <p:blipFill>
          <a:blip r:embed="rId4">
            <a:alphaModFix/>
          </a:blip>
          <a:stretch>
            <a:fillRect/>
          </a:stretch>
        </p:blipFill>
        <p:spPr>
          <a:xfrm>
            <a:off x="2468162" y="-400"/>
            <a:ext cx="2062500" cy="2314575"/>
          </a:xfrm>
          <a:prstGeom prst="rect">
            <a:avLst/>
          </a:prstGeom>
          <a:noFill/>
          <a:ln>
            <a:noFill/>
          </a:ln>
        </p:spPr>
      </p:pic>
      <p:pic>
        <p:nvPicPr>
          <p:cNvPr id="211" name="Google Shape;211;p26"/>
          <p:cNvPicPr preferRelativeResize="0"/>
          <p:nvPr/>
        </p:nvPicPr>
        <p:blipFill>
          <a:blip r:embed="rId5">
            <a:alphaModFix/>
          </a:blip>
          <a:stretch>
            <a:fillRect/>
          </a:stretch>
        </p:blipFill>
        <p:spPr>
          <a:xfrm>
            <a:off x="4717675" y="0"/>
            <a:ext cx="2176799" cy="2360500"/>
          </a:xfrm>
          <a:prstGeom prst="rect">
            <a:avLst/>
          </a:prstGeom>
          <a:noFill/>
          <a:ln>
            <a:noFill/>
          </a:ln>
        </p:spPr>
      </p:pic>
      <p:pic>
        <p:nvPicPr>
          <p:cNvPr id="212" name="Google Shape;212;p26"/>
          <p:cNvPicPr preferRelativeResize="0"/>
          <p:nvPr/>
        </p:nvPicPr>
        <p:blipFill>
          <a:blip r:embed="rId6">
            <a:alphaModFix/>
          </a:blip>
          <a:stretch>
            <a:fillRect/>
          </a:stretch>
        </p:blipFill>
        <p:spPr>
          <a:xfrm>
            <a:off x="7026400" y="-400"/>
            <a:ext cx="2117600" cy="2314575"/>
          </a:xfrm>
          <a:prstGeom prst="rect">
            <a:avLst/>
          </a:prstGeom>
          <a:noFill/>
          <a:ln>
            <a:noFill/>
          </a:ln>
        </p:spPr>
      </p:pic>
      <p:pic>
        <p:nvPicPr>
          <p:cNvPr id="213" name="Google Shape;213;p26"/>
          <p:cNvPicPr preferRelativeResize="0"/>
          <p:nvPr/>
        </p:nvPicPr>
        <p:blipFill>
          <a:blip r:embed="rId7">
            <a:alphaModFix/>
          </a:blip>
          <a:stretch>
            <a:fillRect/>
          </a:stretch>
        </p:blipFill>
        <p:spPr>
          <a:xfrm>
            <a:off x="0" y="2571750"/>
            <a:ext cx="2259475" cy="2571750"/>
          </a:xfrm>
          <a:prstGeom prst="rect">
            <a:avLst/>
          </a:prstGeom>
          <a:noFill/>
          <a:ln>
            <a:noFill/>
          </a:ln>
        </p:spPr>
      </p:pic>
      <p:pic>
        <p:nvPicPr>
          <p:cNvPr id="214" name="Google Shape;214;p26"/>
          <p:cNvPicPr preferRelativeResize="0"/>
          <p:nvPr/>
        </p:nvPicPr>
        <p:blipFill>
          <a:blip r:embed="rId8">
            <a:alphaModFix/>
          </a:blip>
          <a:stretch>
            <a:fillRect/>
          </a:stretch>
        </p:blipFill>
        <p:spPr>
          <a:xfrm>
            <a:off x="2353850" y="2531275"/>
            <a:ext cx="2176799" cy="2571750"/>
          </a:xfrm>
          <a:prstGeom prst="rect">
            <a:avLst/>
          </a:prstGeom>
          <a:noFill/>
          <a:ln>
            <a:noFill/>
          </a:ln>
        </p:spPr>
      </p:pic>
      <p:pic>
        <p:nvPicPr>
          <p:cNvPr id="215" name="Google Shape;215;p26"/>
          <p:cNvPicPr preferRelativeResize="0"/>
          <p:nvPr/>
        </p:nvPicPr>
        <p:blipFill>
          <a:blip r:embed="rId9">
            <a:alphaModFix/>
          </a:blip>
          <a:stretch>
            <a:fillRect/>
          </a:stretch>
        </p:blipFill>
        <p:spPr>
          <a:xfrm>
            <a:off x="4683050" y="2512900"/>
            <a:ext cx="2259474" cy="2630600"/>
          </a:xfrm>
          <a:prstGeom prst="rect">
            <a:avLst/>
          </a:prstGeom>
          <a:noFill/>
          <a:ln>
            <a:noFill/>
          </a:ln>
        </p:spPr>
      </p:pic>
      <p:pic>
        <p:nvPicPr>
          <p:cNvPr id="216" name="Google Shape;216;p26"/>
          <p:cNvPicPr preferRelativeResize="0"/>
          <p:nvPr/>
        </p:nvPicPr>
        <p:blipFill>
          <a:blip r:embed="rId10">
            <a:alphaModFix/>
          </a:blip>
          <a:stretch>
            <a:fillRect/>
          </a:stretch>
        </p:blipFill>
        <p:spPr>
          <a:xfrm>
            <a:off x="7026400" y="2531275"/>
            <a:ext cx="2117601" cy="2630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1325050" y="246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Open Sans"/>
                <a:ea typeface="Open Sans"/>
                <a:cs typeface="Open Sans"/>
                <a:sym typeface="Open Sans"/>
              </a:rPr>
              <a:t>Type of Firewall</a:t>
            </a:r>
            <a:endParaRPr b="1" sz="4800">
              <a:solidFill>
                <a:srgbClr val="FF0000"/>
              </a:solidFill>
              <a:latin typeface="Open Sans"/>
              <a:ea typeface="Open Sans"/>
              <a:cs typeface="Open Sans"/>
              <a:sym typeface="Open Sans"/>
            </a:endParaRPr>
          </a:p>
        </p:txBody>
      </p:sp>
      <p:sp>
        <p:nvSpPr>
          <p:cNvPr id="222" name="Google Shape;222;p27"/>
          <p:cNvSpPr txBox="1"/>
          <p:nvPr>
            <p:ph idx="1" type="body"/>
          </p:nvPr>
        </p:nvSpPr>
        <p:spPr>
          <a:xfrm>
            <a:off x="1141375" y="2164550"/>
            <a:ext cx="7038900" cy="2911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Font typeface="Open Sans"/>
              <a:buChar char="●"/>
            </a:pPr>
            <a:r>
              <a:rPr lang="en" sz="2400">
                <a:latin typeface="Open Sans"/>
                <a:ea typeface="Open Sans"/>
                <a:cs typeface="Open Sans"/>
                <a:sym typeface="Open Sans"/>
              </a:rPr>
              <a:t>Packet Filtering Firewall</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en" sz="2400">
                <a:latin typeface="Open Sans"/>
                <a:ea typeface="Open Sans"/>
                <a:cs typeface="Open Sans"/>
                <a:sym typeface="Open Sans"/>
              </a:rPr>
              <a:t>Stateful Inspection Firewalls</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en" sz="2400">
                <a:latin typeface="Open Sans"/>
                <a:ea typeface="Open Sans"/>
                <a:cs typeface="Open Sans"/>
                <a:sym typeface="Open Sans"/>
              </a:rPr>
              <a:t>Application-Level Gateway</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en" sz="2400">
                <a:latin typeface="Open Sans"/>
                <a:ea typeface="Open Sans"/>
                <a:cs typeface="Open Sans"/>
                <a:sym typeface="Open Sans"/>
              </a:rPr>
              <a:t>Circuit-Level Gateway</a:t>
            </a:r>
            <a:endParaRPr sz="24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1297500" y="145775"/>
            <a:ext cx="7038900" cy="105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3600">
                <a:solidFill>
                  <a:srgbClr val="FF0000"/>
                </a:solidFill>
              </a:rPr>
              <a:t>Packet Filtering Firewall</a:t>
            </a:r>
            <a:endParaRPr b="1" sz="3600">
              <a:solidFill>
                <a:srgbClr val="FF0000"/>
              </a:solidFill>
            </a:endParaRPr>
          </a:p>
        </p:txBody>
      </p:sp>
      <p:sp>
        <p:nvSpPr>
          <p:cNvPr id="228" name="Google Shape;228;p28"/>
          <p:cNvSpPr txBox="1"/>
          <p:nvPr>
            <p:ph idx="1" type="body"/>
          </p:nvPr>
        </p:nvSpPr>
        <p:spPr>
          <a:xfrm>
            <a:off x="422500" y="1478750"/>
            <a:ext cx="8531100" cy="3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A packet filtering firewall applies a set of rules to each incoming and outgoing IP packet and then forwards or discards the packet. The firewall is typically configured to filter packets going in both directions (from and to the internal network). </a:t>
            </a:r>
            <a:endParaRPr sz="1200">
              <a:latin typeface="Montserrat"/>
              <a:ea typeface="Montserrat"/>
              <a:cs typeface="Montserrat"/>
              <a:sym typeface="Montserrat"/>
            </a:endParaRPr>
          </a:p>
          <a:p>
            <a:pPr indent="0" lvl="0" marL="0" rtl="0" algn="l">
              <a:spcBef>
                <a:spcPts val="1200"/>
              </a:spcBef>
              <a:spcAft>
                <a:spcPts val="0"/>
              </a:spcAft>
              <a:buNone/>
            </a:pPr>
            <a:r>
              <a:rPr lang="en" sz="1200">
                <a:latin typeface="Montserrat"/>
                <a:ea typeface="Montserrat"/>
                <a:cs typeface="Montserrat"/>
                <a:sym typeface="Montserrat"/>
              </a:rPr>
              <a:t>Filtering rules are based on information contained in a network packet: </a:t>
            </a:r>
            <a:endParaRPr sz="1200">
              <a:latin typeface="Montserrat"/>
              <a:ea typeface="Montserrat"/>
              <a:cs typeface="Montserrat"/>
              <a:sym typeface="Montserrat"/>
            </a:endParaRPr>
          </a:p>
          <a:p>
            <a:pPr indent="0" lvl="0" marL="0" rtl="0" algn="l">
              <a:spcBef>
                <a:spcPts val="1200"/>
              </a:spcBef>
              <a:spcAft>
                <a:spcPts val="0"/>
              </a:spcAft>
              <a:buNone/>
            </a:pPr>
            <a:r>
              <a:rPr b="1" lang="en" sz="1200">
                <a:solidFill>
                  <a:srgbClr val="00FFFF"/>
                </a:solidFill>
                <a:latin typeface="Montserrat"/>
                <a:ea typeface="Montserrat"/>
                <a:cs typeface="Montserrat"/>
                <a:sym typeface="Montserrat"/>
              </a:rPr>
              <a:t>• Source IP address:</a:t>
            </a:r>
            <a:r>
              <a:rPr lang="en" sz="1200">
                <a:latin typeface="Montserrat"/>
                <a:ea typeface="Montserrat"/>
                <a:cs typeface="Montserrat"/>
                <a:sym typeface="Montserrat"/>
              </a:rPr>
              <a:t> The IP address of the system that originated the IP packet (e.g., 192.178.1.1).</a:t>
            </a:r>
            <a:endParaRPr sz="1200">
              <a:latin typeface="Montserrat"/>
              <a:ea typeface="Montserrat"/>
              <a:cs typeface="Montserrat"/>
              <a:sym typeface="Montserrat"/>
            </a:endParaRPr>
          </a:p>
          <a:p>
            <a:pPr indent="0" lvl="0" marL="0" rtl="0" algn="l">
              <a:spcBef>
                <a:spcPts val="1200"/>
              </a:spcBef>
              <a:spcAft>
                <a:spcPts val="0"/>
              </a:spcAft>
              <a:buNone/>
            </a:pPr>
            <a:r>
              <a:rPr lang="en" sz="1200">
                <a:latin typeface="Montserrat"/>
                <a:ea typeface="Montserrat"/>
                <a:cs typeface="Montserrat"/>
                <a:sym typeface="Montserrat"/>
              </a:rPr>
              <a:t> </a:t>
            </a:r>
            <a:r>
              <a:rPr b="1" lang="en" sz="1200">
                <a:solidFill>
                  <a:srgbClr val="FFFF00"/>
                </a:solidFill>
                <a:latin typeface="Montserrat"/>
                <a:ea typeface="Montserrat"/>
                <a:cs typeface="Montserrat"/>
                <a:sym typeface="Montserrat"/>
              </a:rPr>
              <a:t>• Destination IP address</a:t>
            </a:r>
            <a:r>
              <a:rPr lang="en" sz="1200">
                <a:latin typeface="Montserrat"/>
                <a:ea typeface="Montserrat"/>
                <a:cs typeface="Montserrat"/>
                <a:sym typeface="Montserrat"/>
              </a:rPr>
              <a:t>: The IP address of the system the IP packet is trying to reach (e.g., 192.168.1.2).</a:t>
            </a:r>
            <a:endParaRPr sz="1200">
              <a:latin typeface="Montserrat"/>
              <a:ea typeface="Montserrat"/>
              <a:cs typeface="Montserrat"/>
              <a:sym typeface="Montserrat"/>
            </a:endParaRPr>
          </a:p>
          <a:p>
            <a:pPr indent="0" lvl="0" marL="0" rtl="0" algn="l">
              <a:spcBef>
                <a:spcPts val="1200"/>
              </a:spcBef>
              <a:spcAft>
                <a:spcPts val="0"/>
              </a:spcAft>
              <a:buNone/>
            </a:pPr>
            <a:r>
              <a:rPr lang="en" sz="1200">
                <a:latin typeface="Montserrat"/>
                <a:ea typeface="Montserrat"/>
                <a:cs typeface="Montserrat"/>
                <a:sym typeface="Montserrat"/>
              </a:rPr>
              <a:t> </a:t>
            </a:r>
            <a:r>
              <a:rPr b="1" lang="en" sz="1200">
                <a:solidFill>
                  <a:srgbClr val="4A86E8"/>
                </a:solidFill>
                <a:latin typeface="Montserrat"/>
                <a:ea typeface="Montserrat"/>
                <a:cs typeface="Montserrat"/>
                <a:sym typeface="Montserrat"/>
              </a:rPr>
              <a:t>• Source and destination transport-level address:</a:t>
            </a:r>
            <a:r>
              <a:rPr lang="en" sz="1200">
                <a:solidFill>
                  <a:srgbClr val="4A86E8"/>
                </a:solidFill>
                <a:latin typeface="Montserrat"/>
                <a:ea typeface="Montserrat"/>
                <a:cs typeface="Montserrat"/>
                <a:sym typeface="Montserrat"/>
              </a:rPr>
              <a:t> </a:t>
            </a:r>
            <a:r>
              <a:rPr lang="en" sz="1200">
                <a:latin typeface="Montserrat"/>
                <a:ea typeface="Montserrat"/>
                <a:cs typeface="Montserrat"/>
                <a:sym typeface="Montserrat"/>
              </a:rPr>
              <a:t>The transport-level (e.g., TCP or UDP) port number, which defines applications such as SNMP or TELNET .</a:t>
            </a:r>
            <a:endParaRPr sz="1200">
              <a:latin typeface="Montserrat"/>
              <a:ea typeface="Montserrat"/>
              <a:cs typeface="Montserrat"/>
              <a:sym typeface="Montserrat"/>
            </a:endParaRPr>
          </a:p>
          <a:p>
            <a:pPr indent="0" lvl="0" marL="0" rtl="0" algn="l">
              <a:spcBef>
                <a:spcPts val="1200"/>
              </a:spcBef>
              <a:spcAft>
                <a:spcPts val="0"/>
              </a:spcAft>
              <a:buNone/>
            </a:pPr>
            <a:r>
              <a:rPr b="1" lang="en" sz="1200">
                <a:solidFill>
                  <a:srgbClr val="FF9900"/>
                </a:solidFill>
                <a:latin typeface="Montserrat"/>
                <a:ea typeface="Montserrat"/>
                <a:cs typeface="Montserrat"/>
                <a:sym typeface="Montserrat"/>
              </a:rPr>
              <a:t>• IP protocol field:</a:t>
            </a:r>
            <a:r>
              <a:rPr lang="en" sz="1200">
                <a:latin typeface="Montserrat"/>
                <a:ea typeface="Montserrat"/>
                <a:cs typeface="Montserrat"/>
                <a:sym typeface="Montserrat"/>
              </a:rPr>
              <a:t> Defines the transport protocol .</a:t>
            </a:r>
            <a:endParaRPr sz="1200">
              <a:latin typeface="Montserrat"/>
              <a:ea typeface="Montserrat"/>
              <a:cs typeface="Montserrat"/>
              <a:sym typeface="Montserrat"/>
            </a:endParaRPr>
          </a:p>
          <a:p>
            <a:pPr indent="0" lvl="0" marL="0" rtl="0" algn="l">
              <a:spcBef>
                <a:spcPts val="1200"/>
              </a:spcBef>
              <a:spcAft>
                <a:spcPts val="1200"/>
              </a:spcAft>
              <a:buNone/>
            </a:pPr>
            <a:r>
              <a:rPr b="1" lang="en" sz="1200">
                <a:solidFill>
                  <a:srgbClr val="6AA84F"/>
                </a:solidFill>
                <a:latin typeface="Montserrat"/>
                <a:ea typeface="Montserrat"/>
                <a:cs typeface="Montserrat"/>
                <a:sym typeface="Montserrat"/>
              </a:rPr>
              <a:t>• Interface:</a:t>
            </a:r>
            <a:r>
              <a:rPr lang="en" sz="1200">
                <a:latin typeface="Montserrat"/>
                <a:ea typeface="Montserrat"/>
                <a:cs typeface="Montserrat"/>
                <a:sym typeface="Montserrat"/>
              </a:rPr>
              <a:t> For a firewall with three or more ports, which interface of the firewall the packet came from or which interface of the firewall the packet is destined for.</a:t>
            </a:r>
            <a:endParaRPr sz="12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0"/>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600">
                <a:solidFill>
                  <a:srgbClr val="FF0000"/>
                </a:solidFill>
                <a:latin typeface="Open Sans"/>
                <a:ea typeface="Open Sans"/>
                <a:cs typeface="Open Sans"/>
                <a:sym typeface="Open Sans"/>
              </a:rPr>
              <a:t>Stateful Inspection Firewalls</a:t>
            </a:r>
            <a:endParaRPr b="1" sz="3600">
              <a:solidFill>
                <a:srgbClr val="FF0000"/>
              </a:solidFill>
              <a:latin typeface="Open Sans"/>
              <a:ea typeface="Open Sans"/>
              <a:cs typeface="Open Sans"/>
              <a:sym typeface="Open Sans"/>
            </a:endParaRPr>
          </a:p>
          <a:p>
            <a:pPr indent="0" lvl="0" marL="0" rtl="0" algn="l">
              <a:spcBef>
                <a:spcPts val="1200"/>
              </a:spcBef>
              <a:spcAft>
                <a:spcPts val="0"/>
              </a:spcAft>
              <a:buNone/>
            </a:pPr>
            <a:r>
              <a:t/>
            </a:r>
            <a:endParaRPr b="1" sz="3600">
              <a:solidFill>
                <a:srgbClr val="FF0000"/>
              </a:solidFill>
              <a:latin typeface="Open Sans"/>
              <a:ea typeface="Open Sans"/>
              <a:cs typeface="Open Sans"/>
              <a:sym typeface="Open Sans"/>
            </a:endParaRPr>
          </a:p>
        </p:txBody>
      </p:sp>
      <p:sp>
        <p:nvSpPr>
          <p:cNvPr id="244" name="Google Shape;244;p31"/>
          <p:cNvSpPr txBox="1"/>
          <p:nvPr>
            <p:ph idx="1" type="body"/>
          </p:nvPr>
        </p:nvSpPr>
        <p:spPr>
          <a:xfrm>
            <a:off x="1221575" y="1484875"/>
            <a:ext cx="7347900" cy="32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The stateful </a:t>
            </a:r>
            <a:r>
              <a:rPr lang="en" sz="1600">
                <a:latin typeface="Open Sans"/>
                <a:ea typeface="Open Sans"/>
                <a:cs typeface="Open Sans"/>
                <a:sym typeface="Open Sans"/>
              </a:rPr>
              <a:t>inspection</a:t>
            </a:r>
            <a:r>
              <a:rPr lang="en" sz="1600">
                <a:latin typeface="Open Sans"/>
                <a:ea typeface="Open Sans"/>
                <a:cs typeface="Open Sans"/>
                <a:sym typeface="Open Sans"/>
              </a:rPr>
              <a:t> firewall is an improvement of basic packet filt</a:t>
            </a:r>
            <a:r>
              <a:rPr lang="en" sz="1600">
                <a:latin typeface="Open Sans"/>
                <a:ea typeface="Open Sans"/>
                <a:cs typeface="Open Sans"/>
                <a:sym typeface="Open Sans"/>
              </a:rPr>
              <a:t>ering. This type of firewall will examine each packet.It will then deny or permit access based not only on the examination of </a:t>
            </a:r>
            <a:r>
              <a:rPr lang="en" sz="1600">
                <a:latin typeface="Open Sans"/>
                <a:ea typeface="Open Sans"/>
                <a:cs typeface="Open Sans"/>
                <a:sym typeface="Open Sans"/>
              </a:rPr>
              <a:t>current</a:t>
            </a:r>
            <a:r>
              <a:rPr lang="en" sz="1600">
                <a:latin typeface="Open Sans"/>
                <a:ea typeface="Open Sans"/>
                <a:cs typeface="Open Sans"/>
                <a:sym typeface="Open Sans"/>
              </a:rPr>
              <a:t> packet but also on data derived on previous packets in the conversation.</a:t>
            </a:r>
            <a:endParaRPr sz="1600">
              <a:latin typeface="Open Sans"/>
              <a:ea typeface="Open Sans"/>
              <a:cs typeface="Open Sans"/>
              <a:sym typeface="Open Sans"/>
            </a:endParaRPr>
          </a:p>
          <a:p>
            <a:pPr indent="0" lvl="0" marL="0" rtl="0" algn="l">
              <a:spcBef>
                <a:spcPts val="1200"/>
              </a:spcBef>
              <a:spcAft>
                <a:spcPts val="1200"/>
              </a:spcAft>
              <a:buNone/>
            </a:pPr>
            <a:r>
              <a:rPr lang="en" sz="1600">
                <a:latin typeface="Open Sans"/>
                <a:ea typeface="Open Sans"/>
                <a:cs typeface="Open Sans"/>
                <a:sym typeface="Open Sans"/>
              </a:rPr>
              <a:t>This means that the firewall is aware of the context in which specific packets was sent.The name stateful packet inspection derives from the fact that in addition to examining the packet,the firewall examines the packet’s state in relationship to the entire IP conversation.This means the firewall can refer to the preceding packets as well as those packet’s content , source and destination.</a:t>
            </a:r>
            <a:endParaRPr sz="16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nvSpPr>
        <p:spPr>
          <a:xfrm>
            <a:off x="1304250" y="220450"/>
            <a:ext cx="6411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FF0000"/>
                </a:solidFill>
                <a:latin typeface="Open Sans"/>
                <a:ea typeface="Open Sans"/>
                <a:cs typeface="Open Sans"/>
                <a:sym typeface="Open Sans"/>
              </a:rPr>
              <a:t>Table Of Content</a:t>
            </a:r>
            <a:endParaRPr b="1" sz="4800">
              <a:solidFill>
                <a:srgbClr val="FF0000"/>
              </a:solidFill>
              <a:latin typeface="Open Sans"/>
              <a:ea typeface="Open Sans"/>
              <a:cs typeface="Open Sans"/>
              <a:sym typeface="Open Sans"/>
            </a:endParaRPr>
          </a:p>
        </p:txBody>
      </p:sp>
      <p:sp>
        <p:nvSpPr>
          <p:cNvPr id="140" name="Google Shape;140;p14"/>
          <p:cNvSpPr txBox="1"/>
          <p:nvPr/>
        </p:nvSpPr>
        <p:spPr>
          <a:xfrm>
            <a:off x="1203200" y="1018500"/>
            <a:ext cx="52905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What is a Firewall</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Need Of Firewall</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FIrewall Rules</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General Types of Firewall</a:t>
            </a:r>
            <a:endParaRPr sz="1600">
              <a:solidFill>
                <a:schemeClr val="lt1"/>
              </a:solidFill>
              <a:latin typeface="Open Sans"/>
              <a:ea typeface="Open Sans"/>
              <a:cs typeface="Open Sans"/>
              <a:sym typeface="Open Sans"/>
            </a:endParaRPr>
          </a:p>
          <a:p>
            <a:pPr indent="-330200" lvl="1" marL="9144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Hardware Firewall</a:t>
            </a:r>
            <a:endParaRPr sz="1600">
              <a:solidFill>
                <a:schemeClr val="lt1"/>
              </a:solidFill>
              <a:latin typeface="Open Sans"/>
              <a:ea typeface="Open Sans"/>
              <a:cs typeface="Open Sans"/>
              <a:sym typeface="Open Sans"/>
            </a:endParaRPr>
          </a:p>
          <a:p>
            <a:pPr indent="-330200" lvl="1" marL="9144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Software Firewall</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Types of Firewall</a:t>
            </a:r>
            <a:endParaRPr sz="1600">
              <a:solidFill>
                <a:schemeClr val="lt1"/>
              </a:solidFill>
              <a:latin typeface="Open Sans"/>
              <a:ea typeface="Open Sans"/>
              <a:cs typeface="Open Sans"/>
              <a:sym typeface="Open Sans"/>
            </a:endParaRPr>
          </a:p>
          <a:p>
            <a:pPr indent="-330200" lvl="1" marL="9144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Packet Filtering Firewall</a:t>
            </a:r>
            <a:endParaRPr sz="1600">
              <a:solidFill>
                <a:schemeClr val="lt1"/>
              </a:solidFill>
              <a:latin typeface="Open Sans"/>
              <a:ea typeface="Open Sans"/>
              <a:cs typeface="Open Sans"/>
              <a:sym typeface="Open Sans"/>
            </a:endParaRPr>
          </a:p>
          <a:p>
            <a:pPr indent="-330200" lvl="1" marL="9144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Stateful Inspection Firewall</a:t>
            </a:r>
            <a:endParaRPr sz="1600">
              <a:solidFill>
                <a:schemeClr val="lt1"/>
              </a:solidFill>
              <a:latin typeface="Open Sans"/>
              <a:ea typeface="Open Sans"/>
              <a:cs typeface="Open Sans"/>
              <a:sym typeface="Open Sans"/>
            </a:endParaRPr>
          </a:p>
          <a:p>
            <a:pPr indent="-330200" lvl="1" marL="9144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Application Level Gateway Firewall</a:t>
            </a:r>
            <a:endParaRPr sz="1600">
              <a:solidFill>
                <a:schemeClr val="lt1"/>
              </a:solidFill>
              <a:latin typeface="Open Sans"/>
              <a:ea typeface="Open Sans"/>
              <a:cs typeface="Open Sans"/>
              <a:sym typeface="Open Sans"/>
            </a:endParaRPr>
          </a:p>
          <a:p>
            <a:pPr indent="-330200" lvl="1" marL="9144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Circuit Level Gateway Firewall</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Characteristics of Firewall</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Functions of Firewall</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Firewall Protection</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Disadvantages of FIrewall</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Conclusion</a:t>
            </a:r>
            <a:endParaRPr sz="1600">
              <a:solidFill>
                <a:schemeClr val="lt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5" name="Google Shape;255;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33"/>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rgbClr val="FF0000"/>
                </a:solidFill>
                <a:latin typeface="Open Sans"/>
                <a:ea typeface="Open Sans"/>
                <a:cs typeface="Open Sans"/>
                <a:sym typeface="Open Sans"/>
              </a:rPr>
              <a:t>Application Level Gateway</a:t>
            </a:r>
            <a:endParaRPr b="1" sz="3000">
              <a:solidFill>
                <a:srgbClr val="FF0000"/>
              </a:solidFill>
              <a:latin typeface="Open Sans"/>
              <a:ea typeface="Open Sans"/>
              <a:cs typeface="Open Sans"/>
              <a:sym typeface="Open Sans"/>
            </a:endParaRPr>
          </a:p>
        </p:txBody>
      </p:sp>
      <p:sp>
        <p:nvSpPr>
          <p:cNvPr id="262" name="Google Shape;262;p34"/>
          <p:cNvSpPr txBox="1"/>
          <p:nvPr>
            <p:ph idx="1" type="body"/>
          </p:nvPr>
        </p:nvSpPr>
        <p:spPr>
          <a:xfrm>
            <a:off x="1297500" y="1405275"/>
            <a:ext cx="7038900" cy="359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latin typeface="Open Sans"/>
                <a:ea typeface="Open Sans"/>
                <a:cs typeface="Open Sans"/>
                <a:sym typeface="Open Sans"/>
              </a:rPr>
              <a:t>An application-level gateway, also called an application proxy, acts as a relay of application-level traffic. The user contacts the gateway using a TCP/IP application, such as Telnet or FTP, and the gateway asks the user for the name of the remote host to be accessed. When the user responds and provides a valid user ID and authentication information, the gateway contacts the application on the remote host and relays TCP segments containing the application data between the two endpoints.</a:t>
            </a:r>
            <a:endParaRPr sz="18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8" name="Google Shape;268;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3600">
                <a:solidFill>
                  <a:srgbClr val="FF0000"/>
                </a:solidFill>
                <a:latin typeface="Open Sans"/>
                <a:ea typeface="Open Sans"/>
                <a:cs typeface="Open Sans"/>
                <a:sym typeface="Open Sans"/>
              </a:rPr>
              <a:t>Circuit-Level Gateway</a:t>
            </a:r>
            <a:endParaRPr b="1" sz="3600">
              <a:solidFill>
                <a:srgbClr val="FF0000"/>
              </a:solidFill>
              <a:latin typeface="Open Sans"/>
              <a:ea typeface="Open Sans"/>
              <a:cs typeface="Open Sans"/>
              <a:sym typeface="Open Sans"/>
            </a:endParaRPr>
          </a:p>
        </p:txBody>
      </p:sp>
      <p:sp>
        <p:nvSpPr>
          <p:cNvPr id="275" name="Google Shape;275;p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Open Sans"/>
                <a:ea typeface="Open Sans"/>
                <a:cs typeface="Open Sans"/>
                <a:sym typeface="Open Sans"/>
              </a:rPr>
              <a:t>It can be a </a:t>
            </a:r>
            <a:r>
              <a:rPr lang="en" sz="1500">
                <a:latin typeface="Open Sans"/>
                <a:ea typeface="Open Sans"/>
                <a:cs typeface="Open Sans"/>
                <a:sym typeface="Open Sans"/>
              </a:rPr>
              <a:t> stand-alone system or it can be a specialized function performed by an application-level gateway for certain applications. </a:t>
            </a:r>
            <a:endParaRPr sz="1500">
              <a:latin typeface="Open Sans"/>
              <a:ea typeface="Open Sans"/>
              <a:cs typeface="Open Sans"/>
              <a:sym typeface="Open Sans"/>
            </a:endParaRPr>
          </a:p>
          <a:p>
            <a:pPr indent="0" lvl="0" marL="0" rtl="0" algn="l">
              <a:spcBef>
                <a:spcPts val="1200"/>
              </a:spcBef>
              <a:spcAft>
                <a:spcPts val="0"/>
              </a:spcAft>
              <a:buNone/>
            </a:pPr>
            <a:r>
              <a:rPr lang="en" sz="1500">
                <a:latin typeface="Open Sans"/>
                <a:ea typeface="Open Sans"/>
                <a:cs typeface="Open Sans"/>
                <a:sym typeface="Open Sans"/>
              </a:rPr>
              <a:t>A circuit-level gateway does not permit an end-to-end TCP connection.</a:t>
            </a:r>
            <a:endParaRPr sz="1500">
              <a:latin typeface="Open Sans"/>
              <a:ea typeface="Open Sans"/>
              <a:cs typeface="Open Sans"/>
              <a:sym typeface="Open Sans"/>
            </a:endParaRPr>
          </a:p>
          <a:p>
            <a:pPr indent="0" lvl="0" marL="0" rtl="0" algn="l">
              <a:spcBef>
                <a:spcPts val="1200"/>
              </a:spcBef>
              <a:spcAft>
                <a:spcPts val="1200"/>
              </a:spcAft>
              <a:buNone/>
            </a:pPr>
            <a:r>
              <a:rPr lang="en" sz="1500">
                <a:latin typeface="Open Sans"/>
                <a:ea typeface="Open Sans"/>
                <a:cs typeface="Open Sans"/>
                <a:sym typeface="Open Sans"/>
              </a:rPr>
              <a:t>The gateway sets up two TCP connections, one between itself and a TCP user on an inner host and one between itself and a TCP user on an outside host. Once the two connections are established, the gateway typically relays TCP segments from one connection to the other without examining the contents. The security function consists of determining which connections will be allowed.</a:t>
            </a:r>
            <a:endParaRPr sz="15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7"/>
          <p:cNvPicPr preferRelativeResize="0"/>
          <p:nvPr/>
        </p:nvPicPr>
        <p:blipFill rotWithShape="1">
          <a:blip r:embed="rId3">
            <a:alphaModFix/>
          </a:blip>
          <a:srcRect b="13113" l="0" r="1224" t="12801"/>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1306675" y="2927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800">
                <a:solidFill>
                  <a:srgbClr val="FF0000"/>
                </a:solidFill>
              </a:rPr>
              <a:t>Characteristics Of  A Firewall</a:t>
            </a:r>
            <a:endParaRPr/>
          </a:p>
        </p:txBody>
      </p:sp>
      <p:sp>
        <p:nvSpPr>
          <p:cNvPr id="291" name="Google Shape;291;p39"/>
          <p:cNvSpPr txBox="1"/>
          <p:nvPr>
            <p:ph idx="1" type="body"/>
          </p:nvPr>
        </p:nvSpPr>
        <p:spPr>
          <a:xfrm>
            <a:off x="1113800" y="1778825"/>
            <a:ext cx="7038900" cy="2911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2000">
                <a:latin typeface="Montserrat"/>
                <a:ea typeface="Montserrat"/>
                <a:cs typeface="Montserrat"/>
                <a:sym typeface="Montserrat"/>
              </a:rPr>
              <a:t>• </a:t>
            </a:r>
            <a:r>
              <a:rPr b="1" lang="en" sz="2000">
                <a:solidFill>
                  <a:srgbClr val="00FF00"/>
                </a:solidFill>
                <a:latin typeface="Montserrat"/>
                <a:ea typeface="Montserrat"/>
                <a:cs typeface="Montserrat"/>
                <a:sym typeface="Montserrat"/>
              </a:rPr>
              <a:t>Service control:</a:t>
            </a:r>
            <a:r>
              <a:rPr b="1" lang="en" sz="2000">
                <a:latin typeface="Montserrat"/>
                <a:ea typeface="Montserrat"/>
                <a:cs typeface="Montserrat"/>
                <a:sym typeface="Montserrat"/>
              </a:rPr>
              <a:t> </a:t>
            </a:r>
            <a:r>
              <a:rPr lang="en" sz="1535">
                <a:latin typeface="Montserrat"/>
                <a:ea typeface="Montserrat"/>
                <a:cs typeface="Montserrat"/>
                <a:sym typeface="Montserrat"/>
              </a:rPr>
              <a:t>Determines the types of Internet services that can be accessed, inbound or outbound. The firewall may filter traffic on the basis of IP address, protocol, or port number; may provide proxy software that receives and interprets each service request before passing it on; or may host the server software itself, such as a Web or mail service.</a:t>
            </a:r>
            <a:endParaRPr sz="1535">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 </a:t>
            </a:r>
            <a:r>
              <a:rPr b="1" lang="en" sz="2000">
                <a:latin typeface="Montserrat"/>
                <a:ea typeface="Montserrat"/>
                <a:cs typeface="Montserrat"/>
                <a:sym typeface="Montserrat"/>
              </a:rPr>
              <a:t>• </a:t>
            </a:r>
            <a:r>
              <a:rPr b="1" lang="en" sz="2000">
                <a:solidFill>
                  <a:srgbClr val="00FFFF"/>
                </a:solidFill>
                <a:latin typeface="Montserrat"/>
                <a:ea typeface="Montserrat"/>
                <a:cs typeface="Montserrat"/>
                <a:sym typeface="Montserrat"/>
              </a:rPr>
              <a:t>Direction control:</a:t>
            </a:r>
            <a:r>
              <a:rPr b="1" lang="en" sz="2000">
                <a:latin typeface="Montserrat"/>
                <a:ea typeface="Montserrat"/>
                <a:cs typeface="Montserrat"/>
                <a:sym typeface="Montserrat"/>
              </a:rPr>
              <a:t> </a:t>
            </a:r>
            <a:r>
              <a:rPr lang="en" sz="1535">
                <a:latin typeface="Montserrat"/>
                <a:ea typeface="Montserrat"/>
                <a:cs typeface="Montserrat"/>
                <a:sym typeface="Montserrat"/>
              </a:rPr>
              <a:t>Determines the direction in which particular service requests may be initiated and allowed to flow through the firewall.</a:t>
            </a:r>
            <a:endParaRPr sz="1535">
              <a:latin typeface="Montserrat"/>
              <a:ea typeface="Montserrat"/>
              <a:cs typeface="Montserrat"/>
              <a:sym typeface="Montserrat"/>
            </a:endParaRPr>
          </a:p>
          <a:p>
            <a:pPr indent="0" lvl="0" marL="0" rtl="0" algn="l">
              <a:spcBef>
                <a:spcPts val="1200"/>
              </a:spcBef>
              <a:spcAft>
                <a:spcPts val="0"/>
              </a:spcAft>
              <a:buNone/>
            </a:pPr>
            <a:r>
              <a:rPr b="1" lang="en" sz="2000">
                <a:latin typeface="Montserrat"/>
                <a:ea typeface="Montserrat"/>
                <a:cs typeface="Montserrat"/>
                <a:sym typeface="Montserrat"/>
              </a:rPr>
              <a:t>• </a:t>
            </a:r>
            <a:r>
              <a:rPr b="1" lang="en" sz="2000">
                <a:solidFill>
                  <a:srgbClr val="FF00FF"/>
                </a:solidFill>
                <a:latin typeface="Montserrat"/>
                <a:ea typeface="Montserrat"/>
                <a:cs typeface="Montserrat"/>
                <a:sym typeface="Montserrat"/>
              </a:rPr>
              <a:t>User control:</a:t>
            </a:r>
            <a:r>
              <a:rPr b="1" lang="en" sz="2000">
                <a:latin typeface="Montserrat"/>
                <a:ea typeface="Montserrat"/>
                <a:cs typeface="Montserrat"/>
                <a:sym typeface="Montserrat"/>
              </a:rPr>
              <a:t> </a:t>
            </a:r>
            <a:r>
              <a:rPr lang="en" sz="1546">
                <a:latin typeface="Montserrat"/>
                <a:ea typeface="Montserrat"/>
                <a:cs typeface="Montserrat"/>
                <a:sym typeface="Montserrat"/>
              </a:rPr>
              <a:t>Controls access to a service according to which user is attempting to access it. This feature is typically applied to users inside the firewall perimeter (local users). It may also be applied to incoming traffic from external users; the latter requires some form of secure authentication technology, such as is provided in IPsec.</a:t>
            </a:r>
            <a:endParaRPr sz="1546">
              <a:latin typeface="Montserrat"/>
              <a:ea typeface="Montserrat"/>
              <a:cs typeface="Montserrat"/>
              <a:sym typeface="Montserrat"/>
            </a:endParaRPr>
          </a:p>
          <a:p>
            <a:pPr indent="0" lvl="0" marL="0" rtl="0" algn="l">
              <a:spcBef>
                <a:spcPts val="1200"/>
              </a:spcBef>
              <a:spcAft>
                <a:spcPts val="1200"/>
              </a:spcAft>
              <a:buNone/>
            </a:pPr>
            <a:r>
              <a:rPr b="1" lang="en" sz="2000">
                <a:latin typeface="Montserrat"/>
                <a:ea typeface="Montserrat"/>
                <a:cs typeface="Montserrat"/>
                <a:sym typeface="Montserrat"/>
              </a:rPr>
              <a:t>•</a:t>
            </a:r>
            <a:r>
              <a:rPr b="1" lang="en" sz="2000">
                <a:solidFill>
                  <a:srgbClr val="FFFF00"/>
                </a:solidFill>
                <a:latin typeface="Montserrat"/>
                <a:ea typeface="Montserrat"/>
                <a:cs typeface="Montserrat"/>
                <a:sym typeface="Montserrat"/>
              </a:rPr>
              <a:t> Behavior control:</a:t>
            </a:r>
            <a:r>
              <a:rPr lang="en" sz="1985">
                <a:latin typeface="Montserrat"/>
                <a:ea typeface="Montserrat"/>
                <a:cs typeface="Montserrat"/>
                <a:sym typeface="Montserrat"/>
              </a:rPr>
              <a:t> </a:t>
            </a:r>
            <a:r>
              <a:rPr lang="en" sz="1500">
                <a:latin typeface="Montserrat"/>
                <a:ea typeface="Montserrat"/>
                <a:cs typeface="Montserrat"/>
                <a:sym typeface="Montserrat"/>
              </a:rPr>
              <a:t>Controls how particular services are used. For example, the firewall may filter </a:t>
            </a:r>
            <a:r>
              <a:rPr lang="en" sz="1500">
                <a:latin typeface="Montserrat"/>
                <a:ea typeface="Montserrat"/>
                <a:cs typeface="Montserrat"/>
                <a:sym typeface="Montserrat"/>
              </a:rPr>
              <a:t>email</a:t>
            </a:r>
            <a:r>
              <a:rPr lang="en" sz="1500">
                <a:latin typeface="Montserrat"/>
                <a:ea typeface="Montserrat"/>
                <a:cs typeface="Montserrat"/>
                <a:sym typeface="Montserrat"/>
              </a:rPr>
              <a:t> to eliminate spam, or it may enable external access to only a portion of the information on a local Web server.</a:t>
            </a:r>
            <a:endParaRPr sz="15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0"/>
          <p:cNvPicPr preferRelativeResize="0"/>
          <p:nvPr/>
        </p:nvPicPr>
        <p:blipFill>
          <a:blip r:embed="rId3">
            <a:alphaModFix/>
          </a:blip>
          <a:stretch>
            <a:fillRect/>
          </a:stretch>
        </p:blipFill>
        <p:spPr>
          <a:xfrm>
            <a:off x="0" y="0"/>
            <a:ext cx="909297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1348525" y="252925"/>
            <a:ext cx="7038900" cy="8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Open Sans"/>
                <a:ea typeface="Open Sans"/>
                <a:cs typeface="Open Sans"/>
                <a:sym typeface="Open Sans"/>
              </a:rPr>
              <a:t>Function Of Firewall</a:t>
            </a:r>
            <a:endParaRPr b="1" sz="4800">
              <a:solidFill>
                <a:srgbClr val="FF0000"/>
              </a:solidFill>
              <a:latin typeface="Open Sans"/>
              <a:ea typeface="Open Sans"/>
              <a:cs typeface="Open Sans"/>
              <a:sym typeface="Open Sans"/>
            </a:endParaRPr>
          </a:p>
        </p:txBody>
      </p:sp>
      <p:sp>
        <p:nvSpPr>
          <p:cNvPr id="302" name="Google Shape;302;p41"/>
          <p:cNvSpPr txBox="1"/>
          <p:nvPr>
            <p:ph idx="1" type="body"/>
          </p:nvPr>
        </p:nvSpPr>
        <p:spPr>
          <a:xfrm>
            <a:off x="1297500" y="1760450"/>
            <a:ext cx="7308600" cy="3199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400">
                <a:latin typeface="Open Sans"/>
                <a:ea typeface="Open Sans"/>
                <a:cs typeface="Open Sans"/>
                <a:sym typeface="Open Sans"/>
              </a:rPr>
              <a:t>1</a:t>
            </a:r>
            <a:r>
              <a:rPr lang="en" sz="1400">
                <a:latin typeface="Open Sans"/>
                <a:ea typeface="Open Sans"/>
                <a:cs typeface="Open Sans"/>
                <a:sym typeface="Open Sans"/>
              </a:rPr>
              <a:t>. A firewall defines a single choke point that keeps unauthorized users out of the protected network, prohibits potentially vulnerable services from entering or leaving the network, and provides protection from various kinds of IP spoofing and routing attacks.The use of a single choke point simplifies security management because security capabilities are consolidated on a single system or set of systems. </a:t>
            </a:r>
            <a:endParaRPr sz="1400">
              <a:latin typeface="Open Sans"/>
              <a:ea typeface="Open Sans"/>
              <a:cs typeface="Open Sans"/>
              <a:sym typeface="Open Sans"/>
            </a:endParaRPr>
          </a:p>
          <a:p>
            <a:pPr indent="0" lvl="0" marL="0" rtl="0" algn="l">
              <a:lnSpc>
                <a:spcPct val="95000"/>
              </a:lnSpc>
              <a:spcBef>
                <a:spcPts val="1200"/>
              </a:spcBef>
              <a:spcAft>
                <a:spcPts val="0"/>
              </a:spcAft>
              <a:buNone/>
            </a:pPr>
            <a:r>
              <a:rPr lang="en" sz="1400">
                <a:latin typeface="Open Sans"/>
                <a:ea typeface="Open Sans"/>
                <a:cs typeface="Open Sans"/>
                <a:sym typeface="Open Sans"/>
              </a:rPr>
              <a:t>2. A firewall provides a location for monitoring security-related events. Audits and alarms can be implemented on the firewall system. </a:t>
            </a:r>
            <a:endParaRPr sz="1400">
              <a:latin typeface="Open Sans"/>
              <a:ea typeface="Open Sans"/>
              <a:cs typeface="Open Sans"/>
              <a:sym typeface="Open Sans"/>
            </a:endParaRPr>
          </a:p>
          <a:p>
            <a:pPr indent="0" lvl="0" marL="0" rtl="0" algn="l">
              <a:lnSpc>
                <a:spcPct val="95000"/>
              </a:lnSpc>
              <a:spcBef>
                <a:spcPts val="1200"/>
              </a:spcBef>
              <a:spcAft>
                <a:spcPts val="0"/>
              </a:spcAft>
              <a:buNone/>
            </a:pPr>
            <a:r>
              <a:rPr lang="en" sz="1400">
                <a:latin typeface="Open Sans"/>
                <a:ea typeface="Open Sans"/>
                <a:cs typeface="Open Sans"/>
                <a:sym typeface="Open Sans"/>
              </a:rPr>
              <a:t>3. A firewall is a convenient platform for several Internet functions that are not security related. These include a network address translator, which maps local addresses to Internet addresses, and a network management function that audits or logs Internet usage. </a:t>
            </a:r>
            <a:endParaRPr sz="1400">
              <a:latin typeface="Open Sans"/>
              <a:ea typeface="Open Sans"/>
              <a:cs typeface="Open Sans"/>
              <a:sym typeface="Open Sans"/>
            </a:endParaRPr>
          </a:p>
          <a:p>
            <a:pPr indent="0" lvl="0" marL="0" rtl="0" algn="l">
              <a:lnSpc>
                <a:spcPct val="95000"/>
              </a:lnSpc>
              <a:spcBef>
                <a:spcPts val="1200"/>
              </a:spcBef>
              <a:spcAft>
                <a:spcPts val="1200"/>
              </a:spcAft>
              <a:buNone/>
            </a:pPr>
            <a:r>
              <a:rPr lang="en" sz="1400">
                <a:latin typeface="Open Sans"/>
                <a:ea typeface="Open Sans"/>
                <a:cs typeface="Open Sans"/>
                <a:sym typeface="Open Sans"/>
              </a:rPr>
              <a:t>4. A firewall can serve as the platform for IPsec , the firewall can be used to implement virtual private networks.</a:t>
            </a:r>
            <a:endParaRPr sz="14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5"/>
          <p:cNvPicPr preferRelativeResize="0"/>
          <p:nvPr/>
        </p:nvPicPr>
        <p:blipFill>
          <a:blip r:embed="rId3">
            <a:alphaModFix/>
          </a:blip>
          <a:stretch>
            <a:fillRect/>
          </a:stretch>
        </p:blipFill>
        <p:spPr>
          <a:xfrm>
            <a:off x="0" y="0"/>
            <a:ext cx="9101752"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Open Sans"/>
                <a:ea typeface="Open Sans"/>
                <a:cs typeface="Open Sans"/>
                <a:sym typeface="Open Sans"/>
              </a:rPr>
              <a:t>Firewall Protection</a:t>
            </a:r>
            <a:endParaRPr b="1" sz="4800">
              <a:solidFill>
                <a:srgbClr val="FF0000"/>
              </a:solidFill>
              <a:latin typeface="Open Sans"/>
              <a:ea typeface="Open Sans"/>
              <a:cs typeface="Open Sans"/>
              <a:sym typeface="Open Sans"/>
            </a:endParaRPr>
          </a:p>
        </p:txBody>
      </p:sp>
      <p:sp>
        <p:nvSpPr>
          <p:cNvPr id="308" name="Google Shape;308;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Font typeface="Open Sans"/>
              <a:buChar char="●"/>
            </a:pPr>
            <a:r>
              <a:rPr lang="en" sz="2500">
                <a:latin typeface="Open Sans"/>
                <a:ea typeface="Open Sans"/>
                <a:cs typeface="Open Sans"/>
                <a:sym typeface="Open Sans"/>
              </a:rPr>
              <a:t>Remote Login</a:t>
            </a:r>
            <a:endParaRPr sz="2500">
              <a:latin typeface="Open Sans"/>
              <a:ea typeface="Open Sans"/>
              <a:cs typeface="Open Sans"/>
              <a:sym typeface="Open Sans"/>
            </a:endParaRPr>
          </a:p>
          <a:p>
            <a:pPr indent="-387350" lvl="0" marL="457200" rtl="0" algn="l">
              <a:spcBef>
                <a:spcPts val="0"/>
              </a:spcBef>
              <a:spcAft>
                <a:spcPts val="0"/>
              </a:spcAft>
              <a:buSzPts val="2500"/>
              <a:buFont typeface="Open Sans"/>
              <a:buChar char="●"/>
            </a:pPr>
            <a:r>
              <a:rPr lang="en" sz="2500">
                <a:latin typeface="Open Sans"/>
                <a:ea typeface="Open Sans"/>
                <a:cs typeface="Open Sans"/>
                <a:sym typeface="Open Sans"/>
              </a:rPr>
              <a:t>SMTP Session Hijacking</a:t>
            </a:r>
            <a:endParaRPr sz="2500">
              <a:latin typeface="Open Sans"/>
              <a:ea typeface="Open Sans"/>
              <a:cs typeface="Open Sans"/>
              <a:sym typeface="Open Sans"/>
            </a:endParaRPr>
          </a:p>
          <a:p>
            <a:pPr indent="-387350" lvl="0" marL="457200" rtl="0" algn="l">
              <a:spcBef>
                <a:spcPts val="0"/>
              </a:spcBef>
              <a:spcAft>
                <a:spcPts val="0"/>
              </a:spcAft>
              <a:buSzPts val="2500"/>
              <a:buFont typeface="Open Sans"/>
              <a:buChar char="●"/>
            </a:pPr>
            <a:r>
              <a:rPr lang="en" sz="2500">
                <a:latin typeface="Open Sans"/>
                <a:ea typeface="Open Sans"/>
                <a:cs typeface="Open Sans"/>
                <a:sym typeface="Open Sans"/>
              </a:rPr>
              <a:t>Operating System Bugs</a:t>
            </a:r>
            <a:endParaRPr sz="2500">
              <a:latin typeface="Open Sans"/>
              <a:ea typeface="Open Sans"/>
              <a:cs typeface="Open Sans"/>
              <a:sym typeface="Open Sans"/>
            </a:endParaRPr>
          </a:p>
          <a:p>
            <a:pPr indent="-387350" lvl="0" marL="457200" rtl="0" algn="l">
              <a:spcBef>
                <a:spcPts val="0"/>
              </a:spcBef>
              <a:spcAft>
                <a:spcPts val="0"/>
              </a:spcAft>
              <a:buSzPts val="2500"/>
              <a:buFont typeface="Open Sans"/>
              <a:buChar char="●"/>
            </a:pPr>
            <a:r>
              <a:rPr lang="en" sz="2500">
                <a:latin typeface="Open Sans"/>
                <a:ea typeface="Open Sans"/>
                <a:cs typeface="Open Sans"/>
                <a:sym typeface="Open Sans"/>
              </a:rPr>
              <a:t>Spam </a:t>
            </a:r>
            <a:endParaRPr sz="2500">
              <a:latin typeface="Open Sans"/>
              <a:ea typeface="Open Sans"/>
              <a:cs typeface="Open Sans"/>
              <a:sym typeface="Open Sans"/>
            </a:endParaRPr>
          </a:p>
          <a:p>
            <a:pPr indent="-387350" lvl="0" marL="457200" rtl="0" algn="l">
              <a:spcBef>
                <a:spcPts val="0"/>
              </a:spcBef>
              <a:spcAft>
                <a:spcPts val="0"/>
              </a:spcAft>
              <a:buSzPts val="2500"/>
              <a:buFont typeface="Open Sans"/>
              <a:buChar char="●"/>
            </a:pPr>
            <a:r>
              <a:rPr lang="en" sz="2500">
                <a:latin typeface="Open Sans"/>
                <a:ea typeface="Open Sans"/>
                <a:cs typeface="Open Sans"/>
                <a:sym typeface="Open Sans"/>
              </a:rPr>
              <a:t>Email Bombs</a:t>
            </a:r>
            <a:endParaRPr sz="2500">
              <a:latin typeface="Open Sans"/>
              <a:ea typeface="Open Sans"/>
              <a:cs typeface="Open Sans"/>
              <a:sym typeface="Open Sans"/>
            </a:endParaRPr>
          </a:p>
          <a:p>
            <a:pPr indent="-387350" lvl="0" marL="457200" rtl="0" algn="l">
              <a:spcBef>
                <a:spcPts val="0"/>
              </a:spcBef>
              <a:spcAft>
                <a:spcPts val="0"/>
              </a:spcAft>
              <a:buSzPts val="2500"/>
              <a:buFont typeface="Open Sans"/>
              <a:buChar char="●"/>
            </a:pPr>
            <a:r>
              <a:rPr lang="en" sz="2500">
                <a:latin typeface="Open Sans"/>
                <a:ea typeface="Open Sans"/>
                <a:cs typeface="Open Sans"/>
                <a:sym typeface="Open Sans"/>
              </a:rPr>
              <a:t>Source Routing</a:t>
            </a:r>
            <a:endParaRPr sz="25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3"/>
          <p:cNvPicPr preferRelativeResize="0"/>
          <p:nvPr/>
        </p:nvPicPr>
        <p:blipFill>
          <a:blip r:embed="rId3">
            <a:alphaModFix/>
          </a:blip>
          <a:stretch>
            <a:fillRect/>
          </a:stretch>
        </p:blipFill>
        <p:spPr>
          <a:xfrm>
            <a:off x="0" y="0"/>
            <a:ext cx="9144000" cy="5120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700">
                <a:solidFill>
                  <a:srgbClr val="FF0000"/>
                </a:solidFill>
                <a:latin typeface="Open Sans"/>
                <a:ea typeface="Open Sans"/>
                <a:cs typeface="Open Sans"/>
                <a:sym typeface="Open Sans"/>
              </a:rPr>
              <a:t>Disadvantages</a:t>
            </a:r>
            <a:r>
              <a:rPr b="1" lang="en" sz="3700">
                <a:solidFill>
                  <a:srgbClr val="FF0000"/>
                </a:solidFill>
                <a:latin typeface="Open Sans"/>
                <a:ea typeface="Open Sans"/>
                <a:cs typeface="Open Sans"/>
                <a:sym typeface="Open Sans"/>
              </a:rPr>
              <a:t> Of Firewall</a:t>
            </a:r>
            <a:endParaRPr b="1" sz="3700">
              <a:solidFill>
                <a:srgbClr val="FF0000"/>
              </a:solidFill>
              <a:latin typeface="Open Sans"/>
              <a:ea typeface="Open Sans"/>
              <a:cs typeface="Open Sans"/>
              <a:sym typeface="Open Sans"/>
            </a:endParaRPr>
          </a:p>
        </p:txBody>
      </p:sp>
      <p:sp>
        <p:nvSpPr>
          <p:cNvPr id="319" name="Google Shape;319;p44"/>
          <p:cNvSpPr txBox="1"/>
          <p:nvPr>
            <p:ph idx="1" type="body"/>
          </p:nvPr>
        </p:nvSpPr>
        <p:spPr>
          <a:xfrm>
            <a:off x="1297500" y="1261925"/>
            <a:ext cx="7038900" cy="327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The main disadvantage of a firewall is that it cannot protect the network from attacks from the inside.</a:t>
            </a:r>
            <a:endParaRPr sz="1400">
              <a:latin typeface="Open Sans"/>
              <a:ea typeface="Open Sans"/>
              <a:cs typeface="Open Sans"/>
              <a:sym typeface="Open Sans"/>
            </a:endParaRPr>
          </a:p>
          <a:p>
            <a:pPr indent="0" lvl="0" marL="457200" rtl="0" algn="l">
              <a:spcBef>
                <a:spcPts val="0"/>
              </a:spcBef>
              <a:spcAft>
                <a:spcPts val="0"/>
              </a:spcAft>
              <a:buNone/>
            </a:pPr>
            <a:r>
              <a:t/>
            </a:r>
            <a:endParaRPr sz="1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They often cannot protect against an insider attack.</a:t>
            </a:r>
            <a:endParaRPr sz="1400">
              <a:latin typeface="Open Sans"/>
              <a:ea typeface="Open Sans"/>
              <a:cs typeface="Open Sans"/>
              <a:sym typeface="Open Sans"/>
            </a:endParaRPr>
          </a:p>
          <a:p>
            <a:pPr indent="0" lvl="0" marL="457200" rtl="0" algn="l">
              <a:spcBef>
                <a:spcPts val="0"/>
              </a:spcBef>
              <a:spcAft>
                <a:spcPts val="0"/>
              </a:spcAft>
              <a:buNone/>
            </a:pPr>
            <a:r>
              <a:t/>
            </a:r>
            <a:endParaRPr sz="1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Firewalls cannot protect a network or pc from viruses, Trojans, worms and spyware which spread through flash drives, </a:t>
            </a:r>
            <a:r>
              <a:rPr lang="en" sz="1400">
                <a:latin typeface="Open Sans"/>
                <a:ea typeface="Open Sans"/>
                <a:cs typeface="Open Sans"/>
                <a:sym typeface="Open Sans"/>
              </a:rPr>
              <a:t>portable</a:t>
            </a:r>
            <a:r>
              <a:rPr lang="en" sz="1400">
                <a:latin typeface="Open Sans"/>
                <a:ea typeface="Open Sans"/>
                <a:cs typeface="Open Sans"/>
                <a:sym typeface="Open Sans"/>
              </a:rPr>
              <a:t> hard disk and floppy etc.</a:t>
            </a:r>
            <a:endParaRPr sz="1400">
              <a:latin typeface="Open Sans"/>
              <a:ea typeface="Open Sans"/>
              <a:cs typeface="Open Sans"/>
              <a:sym typeface="Open Sans"/>
            </a:endParaRPr>
          </a:p>
          <a:p>
            <a:pPr indent="0" lvl="0" marL="457200" rtl="0" algn="l">
              <a:spcBef>
                <a:spcPts val="0"/>
              </a:spcBef>
              <a:spcAft>
                <a:spcPts val="0"/>
              </a:spcAft>
              <a:buNone/>
            </a:pPr>
            <a:r>
              <a:t/>
            </a:r>
            <a:endParaRPr sz="1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They may restrict authorized users from accessing valuable services.</a:t>
            </a:r>
            <a:endParaRPr sz="1400">
              <a:latin typeface="Open Sans"/>
              <a:ea typeface="Open Sans"/>
              <a:cs typeface="Open Sans"/>
              <a:sym typeface="Open Sans"/>
            </a:endParaRPr>
          </a:p>
          <a:p>
            <a:pPr indent="0" lvl="0" marL="457200" rtl="0" algn="l">
              <a:spcBef>
                <a:spcPts val="0"/>
              </a:spcBef>
              <a:spcAft>
                <a:spcPts val="0"/>
              </a:spcAft>
              <a:buNone/>
            </a:pPr>
            <a:r>
              <a:t/>
            </a:r>
            <a:endParaRPr sz="1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They do not protect against backdoor attacks.</a:t>
            </a:r>
            <a:endParaRPr sz="1400">
              <a:latin typeface="Open Sans"/>
              <a:ea typeface="Open Sans"/>
              <a:cs typeface="Open Sans"/>
              <a:sym typeface="Open Sans"/>
            </a:endParaRPr>
          </a:p>
          <a:p>
            <a:pPr indent="0" lvl="0" marL="457200" rtl="0" algn="l">
              <a:spcBef>
                <a:spcPts val="0"/>
              </a:spcBef>
              <a:spcAft>
                <a:spcPts val="0"/>
              </a:spcAft>
              <a:buNone/>
            </a:pPr>
            <a:r>
              <a:t/>
            </a:r>
            <a:endParaRPr sz="1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They cannot protect the network if someone uses a broadband modem to access the internet.</a:t>
            </a:r>
            <a:endParaRPr sz="1400">
              <a:latin typeface="Open Sans"/>
              <a:ea typeface="Open Sans"/>
              <a:cs typeface="Open Sans"/>
              <a:sym typeface="Open Sans"/>
            </a:endParaRPr>
          </a:p>
          <a:p>
            <a:pPr indent="0" lvl="0" marL="0" rtl="0" algn="l">
              <a:spcBef>
                <a:spcPts val="0"/>
              </a:spcBef>
              <a:spcAft>
                <a:spcPts val="1200"/>
              </a:spcAft>
              <a:buNone/>
            </a:pPr>
            <a:r>
              <a:t/>
            </a:r>
            <a:endParaRPr sz="1400">
              <a:solidFill>
                <a:schemeClr val="dk1"/>
              </a:solidFill>
              <a:highlight>
                <a:schemeClr val="dk1"/>
              </a:highlight>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0000"/>
                </a:solidFill>
                <a:latin typeface="Open Sans"/>
                <a:ea typeface="Open Sans"/>
                <a:cs typeface="Open Sans"/>
                <a:sym typeface="Open Sans"/>
              </a:rPr>
              <a:t>Conclusion</a:t>
            </a:r>
            <a:endParaRPr b="1" sz="4800">
              <a:solidFill>
                <a:srgbClr val="FF0000"/>
              </a:solidFill>
              <a:latin typeface="Open Sans"/>
              <a:ea typeface="Open Sans"/>
              <a:cs typeface="Open Sans"/>
              <a:sym typeface="Open Sans"/>
            </a:endParaRPr>
          </a:p>
        </p:txBody>
      </p:sp>
      <p:sp>
        <p:nvSpPr>
          <p:cNvPr id="330" name="Google Shape;330;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latin typeface="Open Sans"/>
                <a:ea typeface="Open Sans"/>
                <a:cs typeface="Open Sans"/>
                <a:sym typeface="Open Sans"/>
              </a:rPr>
              <a:t>One of the best thing for a firewall from security standpoint is that it stops anyone on outside from logging onto a computer in your Private Network.</a:t>
            </a:r>
            <a:endParaRPr sz="2100">
              <a:latin typeface="Open Sans"/>
              <a:ea typeface="Open Sans"/>
              <a:cs typeface="Open Sans"/>
              <a:sym typeface="Open Sans"/>
            </a:endParaRPr>
          </a:p>
          <a:p>
            <a:pPr indent="0" lvl="0" marL="0" rtl="0" algn="l">
              <a:spcBef>
                <a:spcPts val="1200"/>
              </a:spcBef>
              <a:spcAft>
                <a:spcPts val="1200"/>
              </a:spcAft>
              <a:buNone/>
            </a:pPr>
            <a:r>
              <a:rPr lang="en" sz="2100">
                <a:latin typeface="Open Sans"/>
                <a:ea typeface="Open Sans"/>
                <a:cs typeface="Open Sans"/>
                <a:sym typeface="Open Sans"/>
              </a:rPr>
              <a:t>While this is a big deal for business most home networks will probably not be threaten in this manner. Still putting a firewall  in place provides a peace of mind.</a:t>
            </a:r>
            <a:endParaRPr sz="21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1343425" y="2506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4800">
                <a:solidFill>
                  <a:srgbClr val="FF0000"/>
                </a:solidFill>
                <a:latin typeface="Open Sans"/>
                <a:ea typeface="Open Sans"/>
                <a:cs typeface="Open Sans"/>
                <a:sym typeface="Open Sans"/>
              </a:rPr>
              <a:t>FIREWALL </a:t>
            </a:r>
            <a:endParaRPr b="1" sz="4800">
              <a:solidFill>
                <a:srgbClr val="FF0000"/>
              </a:solidFill>
              <a:latin typeface="Open Sans"/>
              <a:ea typeface="Open Sans"/>
              <a:cs typeface="Open Sans"/>
              <a:sym typeface="Open Sans"/>
            </a:endParaRPr>
          </a:p>
        </p:txBody>
      </p:sp>
      <p:sp>
        <p:nvSpPr>
          <p:cNvPr id="151" name="Google Shape;151;p16"/>
          <p:cNvSpPr txBox="1"/>
          <p:nvPr>
            <p:ph idx="1" type="body"/>
          </p:nvPr>
        </p:nvSpPr>
        <p:spPr>
          <a:xfrm>
            <a:off x="320875" y="1400475"/>
            <a:ext cx="372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latin typeface="Open Sans"/>
                <a:ea typeface="Open Sans"/>
                <a:cs typeface="Open Sans"/>
                <a:sym typeface="Open Sans"/>
              </a:rPr>
              <a:t>A Firewall is a hardware or </a:t>
            </a:r>
            <a:r>
              <a:rPr lang="en" sz="2000">
                <a:latin typeface="Open Sans"/>
                <a:ea typeface="Open Sans"/>
                <a:cs typeface="Open Sans"/>
                <a:sym typeface="Open Sans"/>
              </a:rPr>
              <a:t>software</a:t>
            </a:r>
            <a:r>
              <a:rPr lang="en" sz="2000">
                <a:latin typeface="Open Sans"/>
                <a:ea typeface="Open Sans"/>
                <a:cs typeface="Open Sans"/>
                <a:sym typeface="Open Sans"/>
              </a:rPr>
              <a:t> designed to permit or deny network </a:t>
            </a:r>
            <a:r>
              <a:rPr lang="en" sz="2000">
                <a:latin typeface="Open Sans"/>
                <a:ea typeface="Open Sans"/>
                <a:cs typeface="Open Sans"/>
                <a:sym typeface="Open Sans"/>
              </a:rPr>
              <a:t>transmission</a:t>
            </a:r>
            <a:r>
              <a:rPr lang="en" sz="2000">
                <a:latin typeface="Open Sans"/>
                <a:ea typeface="Open Sans"/>
                <a:cs typeface="Open Sans"/>
                <a:sym typeface="Open Sans"/>
              </a:rPr>
              <a:t> based upon a set of rules and is frequently used to protect networks from unauthorized access while permitting legitimate communications to pass.</a:t>
            </a:r>
            <a:endParaRPr sz="2000">
              <a:latin typeface="Open Sans"/>
              <a:ea typeface="Open Sans"/>
              <a:cs typeface="Open Sans"/>
              <a:sym typeface="Open Sans"/>
            </a:endParaRPr>
          </a:p>
        </p:txBody>
      </p:sp>
      <p:pic>
        <p:nvPicPr>
          <p:cNvPr id="152" name="Google Shape;152;p16"/>
          <p:cNvPicPr preferRelativeResize="0"/>
          <p:nvPr/>
        </p:nvPicPr>
        <p:blipFill>
          <a:blip r:embed="rId3">
            <a:alphaModFix/>
          </a:blip>
          <a:stretch>
            <a:fillRect/>
          </a:stretch>
        </p:blipFill>
        <p:spPr>
          <a:xfrm>
            <a:off x="4147650" y="1400475"/>
            <a:ext cx="4807200" cy="33592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7"/>
          <p:cNvPicPr preferRelativeResize="0"/>
          <p:nvPr/>
        </p:nvPicPr>
        <p:blipFill>
          <a:blip r:embed="rId3">
            <a:alphaModFix/>
          </a:blip>
          <a:stretch>
            <a:fillRect/>
          </a:stretch>
        </p:blipFill>
        <p:spPr>
          <a:xfrm>
            <a:off x="0" y="0"/>
            <a:ext cx="918075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334225" y="289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Open Sans"/>
                <a:ea typeface="Open Sans"/>
                <a:cs typeface="Open Sans"/>
                <a:sym typeface="Open Sans"/>
              </a:rPr>
              <a:t>NEED OF FIREWALL</a:t>
            </a:r>
            <a:endParaRPr b="1" sz="4800">
              <a:solidFill>
                <a:srgbClr val="FF0000"/>
              </a:solidFill>
              <a:latin typeface="Open Sans"/>
              <a:ea typeface="Open Sans"/>
              <a:cs typeface="Open Sans"/>
              <a:sym typeface="Open Sans"/>
            </a:endParaRPr>
          </a:p>
        </p:txBody>
      </p:sp>
      <p:sp>
        <p:nvSpPr>
          <p:cNvPr id="163" name="Google Shape;163;p18"/>
          <p:cNvSpPr txBox="1"/>
          <p:nvPr>
            <p:ph idx="1" type="body"/>
          </p:nvPr>
        </p:nvSpPr>
        <p:spPr>
          <a:xfrm>
            <a:off x="1251575" y="1203225"/>
            <a:ext cx="7038900" cy="3499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400">
                <a:latin typeface="Open Sans"/>
                <a:ea typeface="Open Sans"/>
                <a:cs typeface="Open Sans"/>
                <a:sym typeface="Open Sans"/>
              </a:rPr>
              <a:t>Information systems in corporations, government agencies, and other organizations have undergone a steady evolution. The following are notable developments: </a:t>
            </a:r>
            <a:endParaRPr sz="1400">
              <a:latin typeface="Open Sans"/>
              <a:ea typeface="Open Sans"/>
              <a:cs typeface="Open Sans"/>
              <a:sym typeface="Open Sans"/>
            </a:endParaRPr>
          </a:p>
          <a:p>
            <a:pPr indent="0" lvl="0" marL="0" rtl="0" algn="l">
              <a:lnSpc>
                <a:spcPct val="105000"/>
              </a:lnSpc>
              <a:spcBef>
                <a:spcPts val="1200"/>
              </a:spcBef>
              <a:spcAft>
                <a:spcPts val="0"/>
              </a:spcAft>
              <a:buNone/>
            </a:pPr>
            <a:r>
              <a:rPr lang="en" sz="1400">
                <a:latin typeface="Open Sans"/>
                <a:ea typeface="Open Sans"/>
                <a:cs typeface="Open Sans"/>
                <a:sym typeface="Open Sans"/>
              </a:rPr>
              <a:t>• Centralized data processing system, with a central mainframe supporting a number of directly connected terminals </a:t>
            </a:r>
            <a:endParaRPr sz="1400">
              <a:latin typeface="Open Sans"/>
              <a:ea typeface="Open Sans"/>
              <a:cs typeface="Open Sans"/>
              <a:sym typeface="Open Sans"/>
            </a:endParaRPr>
          </a:p>
          <a:p>
            <a:pPr indent="0" lvl="0" marL="0" rtl="0" algn="l">
              <a:lnSpc>
                <a:spcPct val="105000"/>
              </a:lnSpc>
              <a:spcBef>
                <a:spcPts val="1200"/>
              </a:spcBef>
              <a:spcAft>
                <a:spcPts val="0"/>
              </a:spcAft>
              <a:buNone/>
            </a:pPr>
            <a:r>
              <a:rPr lang="en" sz="1400">
                <a:latin typeface="Open Sans"/>
                <a:ea typeface="Open Sans"/>
                <a:cs typeface="Open Sans"/>
                <a:sym typeface="Open Sans"/>
              </a:rPr>
              <a:t>• Local area networks (LANs) interconnecting PCs and terminals to each other and the mainframe</a:t>
            </a:r>
            <a:endParaRPr sz="1400">
              <a:latin typeface="Open Sans"/>
              <a:ea typeface="Open Sans"/>
              <a:cs typeface="Open Sans"/>
              <a:sym typeface="Open Sans"/>
            </a:endParaRPr>
          </a:p>
          <a:p>
            <a:pPr indent="0" lvl="0" marL="0" rtl="0" algn="l">
              <a:lnSpc>
                <a:spcPct val="105000"/>
              </a:lnSpc>
              <a:spcBef>
                <a:spcPts val="1200"/>
              </a:spcBef>
              <a:spcAft>
                <a:spcPts val="0"/>
              </a:spcAft>
              <a:buNone/>
            </a:pPr>
            <a:r>
              <a:rPr lang="en" sz="1400">
                <a:latin typeface="Open Sans"/>
                <a:ea typeface="Open Sans"/>
                <a:cs typeface="Open Sans"/>
                <a:sym typeface="Open Sans"/>
              </a:rPr>
              <a:t> • Premises network, consisting of a number of LANs, interconnecting PCs, servers, and perhaps a mainframe or two </a:t>
            </a:r>
            <a:endParaRPr sz="1400">
              <a:latin typeface="Open Sans"/>
              <a:ea typeface="Open Sans"/>
              <a:cs typeface="Open Sans"/>
              <a:sym typeface="Open Sans"/>
            </a:endParaRPr>
          </a:p>
          <a:p>
            <a:pPr indent="0" lvl="0" marL="0" rtl="0" algn="l">
              <a:lnSpc>
                <a:spcPct val="105000"/>
              </a:lnSpc>
              <a:spcBef>
                <a:spcPts val="1200"/>
              </a:spcBef>
              <a:spcAft>
                <a:spcPts val="0"/>
              </a:spcAft>
              <a:buNone/>
            </a:pPr>
            <a:r>
              <a:rPr lang="en" sz="1400">
                <a:latin typeface="Open Sans"/>
                <a:ea typeface="Open Sans"/>
                <a:cs typeface="Open Sans"/>
                <a:sym typeface="Open Sans"/>
              </a:rPr>
              <a:t>• Enterprise-wide network, consisting of multiple, geographically distributed premises networks interconnected by a private wide area network (WAN) </a:t>
            </a:r>
            <a:endParaRPr sz="1400">
              <a:latin typeface="Open Sans"/>
              <a:ea typeface="Open Sans"/>
              <a:cs typeface="Open Sans"/>
              <a:sym typeface="Open Sans"/>
            </a:endParaRPr>
          </a:p>
          <a:p>
            <a:pPr indent="0" lvl="0" marL="0" rtl="0" algn="l">
              <a:lnSpc>
                <a:spcPct val="105000"/>
              </a:lnSpc>
              <a:spcBef>
                <a:spcPts val="1200"/>
              </a:spcBef>
              <a:spcAft>
                <a:spcPts val="1200"/>
              </a:spcAft>
              <a:buNone/>
            </a:pPr>
            <a:r>
              <a:rPr lang="en" sz="1400">
                <a:latin typeface="Open Sans"/>
                <a:ea typeface="Open Sans"/>
                <a:cs typeface="Open Sans"/>
                <a:sym typeface="Open Sans"/>
              </a:rPr>
              <a:t>• Internet connectivity, in which the various premises networks all hook into the Internet and may or may not also be connected by a private WAN</a:t>
            </a:r>
            <a:endParaRPr sz="14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9"/>
          <p:cNvPicPr preferRelativeResize="0"/>
          <p:nvPr/>
        </p:nvPicPr>
        <p:blipFill>
          <a:blip r:embed="rId3">
            <a:alphaModFix/>
          </a:blip>
          <a:stretch>
            <a:fillRect/>
          </a:stretch>
        </p:blipFill>
        <p:spPr>
          <a:xfrm>
            <a:off x="1644075" y="100000"/>
            <a:ext cx="6130025" cy="494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latin typeface="Open Sans"/>
                <a:ea typeface="Open Sans"/>
                <a:cs typeface="Open Sans"/>
                <a:sym typeface="Open Sans"/>
              </a:rPr>
              <a:t>Rules Of Firewall</a:t>
            </a:r>
            <a:endParaRPr b="1" sz="4800">
              <a:solidFill>
                <a:srgbClr val="FF0000"/>
              </a:solidFill>
              <a:latin typeface="Open Sans"/>
              <a:ea typeface="Open Sans"/>
              <a:cs typeface="Open Sans"/>
              <a:sym typeface="Open Sans"/>
            </a:endParaRPr>
          </a:p>
        </p:txBody>
      </p:sp>
      <p:sp>
        <p:nvSpPr>
          <p:cNvPr id="174" name="Google Shape;174;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solidFill>
                  <a:srgbClr val="00FF00"/>
                </a:solidFill>
                <a:latin typeface="Open Sans"/>
                <a:ea typeface="Open Sans"/>
                <a:cs typeface="Open Sans"/>
                <a:sym typeface="Open Sans"/>
              </a:rPr>
              <a:t>Allow </a:t>
            </a:r>
            <a:r>
              <a:rPr lang="en" sz="1900">
                <a:latin typeface="Open Sans"/>
                <a:ea typeface="Open Sans"/>
                <a:cs typeface="Open Sans"/>
                <a:sym typeface="Open Sans"/>
              </a:rPr>
              <a:t>:  traffic that automa</a:t>
            </a:r>
            <a:r>
              <a:rPr lang="en" sz="1900">
                <a:latin typeface="Open Sans"/>
                <a:ea typeface="Open Sans"/>
                <a:cs typeface="Open Sans"/>
                <a:sym typeface="Open Sans"/>
              </a:rPr>
              <a:t>tically flows because it has been </a:t>
            </a:r>
            <a:endParaRPr sz="1900">
              <a:latin typeface="Open Sans"/>
              <a:ea typeface="Open Sans"/>
              <a:cs typeface="Open Sans"/>
              <a:sym typeface="Open Sans"/>
            </a:endParaRPr>
          </a:p>
          <a:p>
            <a:pPr indent="457200" lvl="0" marL="457200" rtl="0" algn="l">
              <a:spcBef>
                <a:spcPts val="1200"/>
              </a:spcBef>
              <a:spcAft>
                <a:spcPts val="0"/>
              </a:spcAft>
              <a:buNone/>
            </a:pPr>
            <a:r>
              <a:rPr lang="en" sz="1900">
                <a:latin typeface="Open Sans"/>
                <a:ea typeface="Open Sans"/>
                <a:cs typeface="Open Sans"/>
                <a:sym typeface="Open Sans"/>
              </a:rPr>
              <a:t>deemed.</a:t>
            </a:r>
            <a:endParaRPr sz="1900">
              <a:latin typeface="Open Sans"/>
              <a:ea typeface="Open Sans"/>
              <a:cs typeface="Open Sans"/>
              <a:sym typeface="Open Sans"/>
            </a:endParaRPr>
          </a:p>
          <a:p>
            <a:pPr indent="0" lvl="0" marL="0" rtl="0" algn="l">
              <a:spcBef>
                <a:spcPts val="1200"/>
              </a:spcBef>
              <a:spcAft>
                <a:spcPts val="0"/>
              </a:spcAft>
              <a:buNone/>
            </a:pPr>
            <a:r>
              <a:rPr b="1" lang="en" sz="1900">
                <a:solidFill>
                  <a:srgbClr val="FFFF00"/>
                </a:solidFill>
                <a:latin typeface="Open Sans"/>
                <a:ea typeface="Open Sans"/>
                <a:cs typeface="Open Sans"/>
                <a:sym typeface="Open Sans"/>
              </a:rPr>
              <a:t>Block</a:t>
            </a:r>
            <a:r>
              <a:rPr lang="en" sz="1900">
                <a:latin typeface="Open Sans"/>
                <a:ea typeface="Open Sans"/>
                <a:cs typeface="Open Sans"/>
                <a:sym typeface="Open Sans"/>
              </a:rPr>
              <a:t>: traffic that is blocked </a:t>
            </a:r>
            <a:r>
              <a:rPr lang="en" sz="1900">
                <a:latin typeface="Open Sans"/>
                <a:ea typeface="Open Sans"/>
                <a:cs typeface="Open Sans"/>
                <a:sym typeface="Open Sans"/>
              </a:rPr>
              <a:t>because</a:t>
            </a:r>
            <a:r>
              <a:rPr lang="en" sz="1900">
                <a:latin typeface="Open Sans"/>
                <a:ea typeface="Open Sans"/>
                <a:cs typeface="Open Sans"/>
                <a:sym typeface="Open Sans"/>
              </a:rPr>
              <a:t> it has been deemed </a:t>
            </a:r>
            <a:endParaRPr sz="1900">
              <a:latin typeface="Open Sans"/>
              <a:ea typeface="Open Sans"/>
              <a:cs typeface="Open Sans"/>
              <a:sym typeface="Open Sans"/>
            </a:endParaRPr>
          </a:p>
          <a:p>
            <a:pPr indent="457200" lvl="0" marL="457200" rtl="0" algn="l">
              <a:spcBef>
                <a:spcPts val="1200"/>
              </a:spcBef>
              <a:spcAft>
                <a:spcPts val="0"/>
              </a:spcAft>
              <a:buNone/>
            </a:pPr>
            <a:r>
              <a:rPr lang="en" sz="1900">
                <a:latin typeface="Open Sans"/>
                <a:ea typeface="Open Sans"/>
                <a:cs typeface="Open Sans"/>
                <a:sym typeface="Open Sans"/>
              </a:rPr>
              <a:t>dangerous to computer.</a:t>
            </a:r>
            <a:endParaRPr sz="1900">
              <a:latin typeface="Open Sans"/>
              <a:ea typeface="Open Sans"/>
              <a:cs typeface="Open Sans"/>
              <a:sym typeface="Open Sans"/>
            </a:endParaRPr>
          </a:p>
          <a:p>
            <a:pPr indent="0" lvl="0" marL="0" rtl="0" algn="l">
              <a:spcBef>
                <a:spcPts val="1200"/>
              </a:spcBef>
              <a:spcAft>
                <a:spcPts val="0"/>
              </a:spcAft>
              <a:buNone/>
            </a:pPr>
            <a:r>
              <a:rPr b="1" lang="en" sz="1900">
                <a:solidFill>
                  <a:srgbClr val="0000FF"/>
                </a:solidFill>
                <a:latin typeface="Open Sans"/>
                <a:ea typeface="Open Sans"/>
                <a:cs typeface="Open Sans"/>
                <a:sym typeface="Open Sans"/>
              </a:rPr>
              <a:t>Ask</a:t>
            </a:r>
            <a:r>
              <a:rPr lang="en" sz="1900">
                <a:latin typeface="Open Sans"/>
                <a:ea typeface="Open Sans"/>
                <a:cs typeface="Open Sans"/>
                <a:sym typeface="Open Sans"/>
              </a:rPr>
              <a:t>: ask the user whether or not the traffic is allowed to </a:t>
            </a:r>
            <a:endParaRPr sz="1900">
              <a:latin typeface="Open Sans"/>
              <a:ea typeface="Open Sans"/>
              <a:cs typeface="Open Sans"/>
              <a:sym typeface="Open Sans"/>
            </a:endParaRPr>
          </a:p>
          <a:p>
            <a:pPr indent="0" lvl="0" marL="457200" rtl="0" algn="l">
              <a:spcBef>
                <a:spcPts val="1200"/>
              </a:spcBef>
              <a:spcAft>
                <a:spcPts val="1200"/>
              </a:spcAft>
              <a:buNone/>
            </a:pPr>
            <a:r>
              <a:rPr lang="en" sz="1900">
                <a:latin typeface="Open Sans"/>
                <a:ea typeface="Open Sans"/>
                <a:cs typeface="Open Sans"/>
                <a:sym typeface="Open Sans"/>
              </a:rPr>
              <a:t>  pass through.</a:t>
            </a:r>
            <a:endParaRPr sz="19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1"/>
          <p:cNvPicPr preferRelativeResize="0"/>
          <p:nvPr/>
        </p:nvPicPr>
        <p:blipFill>
          <a:blip r:embed="rId3">
            <a:alphaModFix/>
          </a:blip>
          <a:stretch>
            <a:fillRect/>
          </a:stretch>
        </p:blipFill>
        <p:spPr>
          <a:xfrm>
            <a:off x="0" y="-35718"/>
            <a:ext cx="9144000" cy="51792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